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313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374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8345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8008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915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28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486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674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5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4693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434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D2E51-D8C3-4461-B6AF-D906E4F71750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7F8F-2B44-4472-8E29-9991BE15C2E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029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url.minsalud.gov.co/u0ns9" TargetMode="External"/><Relationship Id="rId13" Type="http://schemas.openxmlformats.org/officeDocument/2006/relationships/hyperlink" Target="http://onsaludmental.minsalud.gov.co/Paginas/Inicio.aspx" TargetMode="External"/><Relationship Id="rId18" Type="http://schemas.openxmlformats.org/officeDocument/2006/relationships/image" Target="../media/image2.jpeg"/><Relationship Id="rId3" Type="http://schemas.openxmlformats.org/officeDocument/2006/relationships/hyperlink" Target="http://url.minsalud.gov.co/iwrwl" TargetMode="External"/><Relationship Id="rId7" Type="http://schemas.openxmlformats.org/officeDocument/2006/relationships/hyperlink" Target="http://url.minsalud.gov.co/7ncdi" TargetMode="External"/><Relationship Id="rId12" Type="http://schemas.openxmlformats.org/officeDocument/2006/relationships/hyperlink" Target="http://url.minsalud.gov.co/f-g5g" TargetMode="External"/><Relationship Id="rId17" Type="http://schemas.openxmlformats.org/officeDocument/2006/relationships/image" Target="../media/image1.jpeg"/><Relationship Id="rId2" Type="http://schemas.openxmlformats.org/officeDocument/2006/relationships/hyperlink" Target="http://url.minsalud.gov.co/4-vv7" TargetMode="External"/><Relationship Id="rId16" Type="http://schemas.openxmlformats.org/officeDocument/2006/relationships/hyperlink" Target="http://url.minsalud.gov.co/l0a-q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url.minsalud.gov.co/iwsk0" TargetMode="External"/><Relationship Id="rId11" Type="http://schemas.openxmlformats.org/officeDocument/2006/relationships/hyperlink" Target="http://url.minsalud.gov.co/egdu8" TargetMode="External"/><Relationship Id="rId5" Type="http://schemas.openxmlformats.org/officeDocument/2006/relationships/hyperlink" Target="http://url.minsalud.gov.co/oykoi" TargetMode="External"/><Relationship Id="rId15" Type="http://schemas.openxmlformats.org/officeDocument/2006/relationships/hyperlink" Target="http://url.minsalud.gov.co/52fag" TargetMode="External"/><Relationship Id="rId10" Type="http://schemas.openxmlformats.org/officeDocument/2006/relationships/hyperlink" Target="http://url.minsalud.gov.co/nor-nal-onsm" TargetMode="External"/><Relationship Id="rId4" Type="http://schemas.openxmlformats.org/officeDocument/2006/relationships/hyperlink" Target="http://url.minsalud.gov.co/uioml" TargetMode="External"/><Relationship Id="rId9" Type="http://schemas.openxmlformats.org/officeDocument/2006/relationships/hyperlink" Target="http://url.minsalud.gov.co/lbg2c" TargetMode="External"/><Relationship Id="rId14" Type="http://schemas.openxmlformats.org/officeDocument/2006/relationships/hyperlink" Target="https://www.minsalud.gov.co/sites/rid/Lists/BibliotecaDigital/RIDE/VS/ED/GCFI/guia-ross-salud-mental.pd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minsalud.gov.co/prevencion-suicidio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minsalud.gov.co/depresion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www.minsalud.gov.co/salud/publica/SMental/Paginas/gestion-integrada-para-la-salud-mental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8280920" cy="432048"/>
          </a:xfrm>
        </p:spPr>
        <p:txBody>
          <a:bodyPr>
            <a:noAutofit/>
          </a:bodyPr>
          <a:lstStyle/>
          <a:p>
            <a:r>
              <a:rPr lang="es-CO" sz="1800" b="1" dirty="0" smtClean="0">
                <a:solidFill>
                  <a:srgbClr val="00B0F0"/>
                </a:solidFill>
              </a:rPr>
              <a:t>Recursos en salud mental Repositorio Institucional Digital – RID </a:t>
            </a:r>
            <a:br>
              <a:rPr lang="es-CO" sz="1800" b="1" dirty="0" smtClean="0">
                <a:solidFill>
                  <a:srgbClr val="00B0F0"/>
                </a:solidFill>
              </a:rPr>
            </a:br>
            <a:r>
              <a:rPr lang="es-CO" sz="1800" b="1" dirty="0" smtClean="0">
                <a:solidFill>
                  <a:srgbClr val="00B0F0"/>
                </a:solidFill>
              </a:rPr>
              <a:t>Ministerio de Salud y Protección Social</a:t>
            </a:r>
            <a:endParaRPr lang="es-CO" sz="1800" b="1" dirty="0">
              <a:solidFill>
                <a:srgbClr val="00B0F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3600400"/>
          </a:xfrm>
        </p:spPr>
        <p:txBody>
          <a:bodyPr>
            <a:noAutofit/>
          </a:bodyPr>
          <a:lstStyle/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Caja de herramientas Alcohol: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http://url.minsalud.gov.co/4-vv7</a:t>
            </a:r>
            <a:r>
              <a:rPr lang="es-CO" sz="1400" b="1" dirty="0">
                <a:ea typeface="Calibri"/>
                <a:cs typeface="Times New Roman"/>
              </a:rPr>
              <a:t>  </a:t>
            </a:r>
            <a:endParaRPr lang="es-CO" sz="1400" dirty="0">
              <a:ea typeface="Calibri"/>
              <a:cs typeface="Times New Roman"/>
            </a:endParaRP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Gestión de la salud pública: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3"/>
              </a:rPr>
              <a:t>http://url.minsalud.gov.co/iwrwl</a:t>
            </a:r>
            <a:r>
              <a:rPr lang="es-CO" sz="1400" b="1" dirty="0">
                <a:ea typeface="Calibri"/>
                <a:cs typeface="Times New Roman"/>
              </a:rPr>
              <a:t> </a:t>
            </a: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Caja de herramientas  Salud Mental Indígena:  </a:t>
            </a:r>
            <a:r>
              <a:rPr lang="es-CO" sz="1400" b="1" dirty="0">
                <a:ea typeface="Calibri"/>
                <a:cs typeface="Times New Roman"/>
              </a:rPr>
              <a:t>   </a:t>
            </a:r>
            <a:r>
              <a:rPr lang="es-CO" sz="1400" b="1" u="sng" dirty="0" smtClean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http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://url.minsalud.gov.co/uioml</a:t>
            </a:r>
            <a:r>
              <a:rPr lang="es-CO" sz="1400" dirty="0">
                <a:ea typeface="Calibri"/>
                <a:cs typeface="Times New Roman"/>
              </a:rPr>
              <a:t> </a:t>
            </a: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Caja de herramientas </a:t>
            </a:r>
            <a:r>
              <a:rPr lang="es-CO" sz="1400" b="1" dirty="0" err="1">
                <a:solidFill>
                  <a:schemeClr val="tx1"/>
                </a:solidFill>
                <a:ea typeface="Calibri"/>
                <a:cs typeface="Times New Roman"/>
              </a:rPr>
              <a:t>mhGAP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: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5"/>
              </a:rPr>
              <a:t>http://url.minsalud.gov.co/oykoi</a:t>
            </a:r>
            <a:r>
              <a:rPr lang="es-CO" sz="1400" dirty="0">
                <a:ea typeface="Calibri"/>
                <a:cs typeface="Times New Roman"/>
              </a:rPr>
              <a:t> </a:t>
            </a: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Caja de herramientas Psiquiatría: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6"/>
              </a:rPr>
              <a:t>http://url.minsalud.gov.co/iwsk0</a:t>
            </a:r>
            <a:r>
              <a:rPr lang="es-CO" sz="1400" dirty="0">
                <a:ea typeface="Calibri"/>
                <a:cs typeface="Times New Roman"/>
              </a:rPr>
              <a:t> </a:t>
            </a: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Reacciones psicógenas colectivas:</a:t>
            </a: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7"/>
              </a:rPr>
              <a:t>http://url.minsalud.gov.co/7ncdi</a:t>
            </a:r>
            <a:r>
              <a:rPr lang="es-CO" sz="1400" dirty="0">
                <a:ea typeface="Calibri"/>
                <a:cs typeface="Times New Roman"/>
              </a:rPr>
              <a:t> </a:t>
            </a: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Suicido: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8"/>
              </a:rPr>
              <a:t>http://url.minsalud.gov.co/u0ns9</a:t>
            </a:r>
            <a:r>
              <a:rPr lang="es-CO" sz="1400" dirty="0">
                <a:ea typeface="Calibri"/>
                <a:cs typeface="Times New Roman"/>
              </a:rPr>
              <a:t> </a:t>
            </a: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Caja de herramientas  PIC:</a:t>
            </a: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9"/>
              </a:rPr>
              <a:t>http://url.minsalud.gov.co/lbg2c</a:t>
            </a:r>
            <a:r>
              <a:rPr lang="es-CO" sz="1400" dirty="0">
                <a:ea typeface="Calibri"/>
                <a:cs typeface="Times New Roman"/>
              </a:rPr>
              <a:t> </a:t>
            </a: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Normatividad nacional: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10"/>
              </a:rPr>
              <a:t>http://url.minsalud.gov.co/nor-nal-onsm</a:t>
            </a:r>
            <a:r>
              <a:rPr lang="es-CO" sz="1400" dirty="0">
                <a:ea typeface="Calibri"/>
                <a:cs typeface="Times New Roman"/>
              </a:rPr>
              <a:t> </a:t>
            </a: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Documentos Internacionales: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11"/>
              </a:rPr>
              <a:t>http://url.minsalud.gov.co/egdu8</a:t>
            </a:r>
            <a:r>
              <a:rPr lang="es-CO" sz="1400" b="1" dirty="0">
                <a:ea typeface="Calibri"/>
                <a:cs typeface="Times New Roman"/>
              </a:rPr>
              <a:t>  </a:t>
            </a:r>
            <a:endParaRPr lang="es-CO" sz="1400" dirty="0">
              <a:ea typeface="Calibri"/>
              <a:cs typeface="Times New Roman"/>
            </a:endParaRP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Boletines informativos ONSM:</a:t>
            </a: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12"/>
              </a:rPr>
              <a:t>http://url.minsalud.gov.co/f-g5g</a:t>
            </a:r>
            <a:r>
              <a:rPr lang="es-CO" sz="1400" b="1" dirty="0">
                <a:ea typeface="Calibri"/>
                <a:cs typeface="Times New Roman"/>
              </a:rPr>
              <a:t>  </a:t>
            </a:r>
            <a:endParaRPr lang="es-CO" sz="1400" dirty="0">
              <a:ea typeface="Calibri"/>
              <a:cs typeface="Times New Roman"/>
            </a:endParaRPr>
          </a:p>
          <a:p>
            <a:pPr lvl="0" indent="-342900" algn="l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dirty="0" smtClean="0">
                <a:solidFill>
                  <a:schemeClr val="tx1"/>
                </a:solidFill>
                <a:ea typeface="Calibri"/>
                <a:cs typeface="Times New Roman"/>
              </a:rPr>
              <a:t>Observatorio Nacional de Salud Mental - ONSM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: 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  <a:hlinkClick r:id="rId13"/>
              </a:rPr>
              <a:t>http://</a:t>
            </a:r>
            <a:r>
              <a:rPr lang="es-CO" sz="1400" b="1" dirty="0" smtClean="0">
                <a:solidFill>
                  <a:schemeClr val="tx1"/>
                </a:solidFill>
                <a:ea typeface="Calibri"/>
                <a:cs typeface="Times New Roman"/>
                <a:hlinkClick r:id="rId13"/>
              </a:rPr>
              <a:t>onsaludmental.minsalud.gov.co/Paginas/Inicio.aspx</a:t>
            </a:r>
            <a:endParaRPr lang="es-CO" sz="1400" b="1" dirty="0" smtClean="0">
              <a:solidFill>
                <a:schemeClr val="tx1"/>
              </a:solidFill>
              <a:ea typeface="Calibri"/>
              <a:cs typeface="Times New Roman"/>
            </a:endParaRPr>
          </a:p>
          <a:p>
            <a:pPr lvl="0" indent="-342900" algn="l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 smtClean="0">
                <a:solidFill>
                  <a:schemeClr val="tx1"/>
                </a:solidFill>
                <a:ea typeface="Calibri"/>
                <a:cs typeface="Times New Roman"/>
              </a:rPr>
              <a:t>Guía Metodológica del ONSM:    </a:t>
            </a:r>
          </a:p>
          <a:p>
            <a:pPr lvl="1" algn="l">
              <a:spcAft>
                <a:spcPts val="1000"/>
              </a:spcAft>
              <a:tabLst>
                <a:tab pos="457200" algn="l"/>
              </a:tabLst>
            </a:pPr>
            <a:r>
              <a:rPr lang="es-CO" sz="1400" b="1" u="sng" dirty="0" smtClean="0">
                <a:solidFill>
                  <a:srgbClr val="0000FF"/>
                </a:solidFill>
                <a:ea typeface="Calibri"/>
                <a:cs typeface="Times New Roman"/>
                <a:hlinkClick r:id="rId14"/>
              </a:rPr>
              <a:t>https://www.minsalud.gov.co/sites/rid/Lists/BibliotecaDigital/RIDE/VS/ED/GCFI/guia-ross-salud-mental.pdf</a:t>
            </a:r>
            <a:r>
              <a:rPr lang="es-CO" sz="1400" b="1" dirty="0" smtClean="0">
                <a:ea typeface="Calibri"/>
                <a:cs typeface="Times New Roman"/>
              </a:rPr>
              <a:t> </a:t>
            </a:r>
            <a:endParaRPr lang="es-CO" sz="1400" dirty="0" smtClean="0">
              <a:ea typeface="Calibri"/>
              <a:cs typeface="Times New Roman"/>
            </a:endParaRP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 smtClean="0">
                <a:ea typeface="Calibri"/>
                <a:cs typeface="Times New Roman"/>
              </a:rPr>
              <a:t> </a:t>
            </a: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Guías de Práctica Clínica: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15"/>
              </a:rPr>
              <a:t>http://url.minsalud.gov.co/52fag</a:t>
            </a:r>
            <a:endParaRPr lang="es-CO" sz="1400" dirty="0">
              <a:ea typeface="Calibri"/>
              <a:cs typeface="Times New Roman"/>
            </a:endParaRPr>
          </a:p>
          <a:p>
            <a:pPr lvl="0" indent="-342900" algn="just"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es-CO" sz="1400" b="1" dirty="0">
                <a:solidFill>
                  <a:schemeClr val="tx1"/>
                </a:solidFill>
                <a:ea typeface="Calibri"/>
                <a:cs typeface="Times New Roman"/>
              </a:rPr>
              <a:t>Salud mental en emergencias:</a:t>
            </a:r>
            <a:r>
              <a:rPr lang="es-CO" sz="1400" b="1" dirty="0">
                <a:ea typeface="Calibri"/>
                <a:cs typeface="Times New Roman"/>
              </a:rPr>
              <a:t> </a:t>
            </a:r>
            <a:r>
              <a:rPr lang="es-CO" sz="1400" b="1" u="sng" dirty="0">
                <a:solidFill>
                  <a:srgbClr val="0000FF"/>
                </a:solidFill>
                <a:ea typeface="Calibri"/>
                <a:cs typeface="Times New Roman"/>
                <a:hlinkClick r:id="rId16"/>
              </a:rPr>
              <a:t>http://url.minsalud.gov.co/l0a-q</a:t>
            </a:r>
            <a:endParaRPr lang="es-CO" sz="1400" dirty="0">
              <a:ea typeface="Calibri"/>
              <a:cs typeface="Times New Roman"/>
            </a:endParaRPr>
          </a:p>
          <a:p>
            <a:pPr algn="just">
              <a:spcBef>
                <a:spcPts val="0"/>
              </a:spcBef>
            </a:pPr>
            <a:endParaRPr lang="es-CO" sz="1400" dirty="0"/>
          </a:p>
        </p:txBody>
      </p:sp>
      <p:grpSp>
        <p:nvGrpSpPr>
          <p:cNvPr id="4" name="9 Grupo"/>
          <p:cNvGrpSpPr/>
          <p:nvPr/>
        </p:nvGrpSpPr>
        <p:grpSpPr>
          <a:xfrm>
            <a:off x="6339310" y="6093296"/>
            <a:ext cx="2769194" cy="757382"/>
            <a:chOff x="6339310" y="6093296"/>
            <a:chExt cx="2769194" cy="757382"/>
          </a:xfrm>
        </p:grpSpPr>
        <p:pic>
          <p:nvPicPr>
            <p:cNvPr id="5" name="10 Imagen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14" t="81187" r="3385" b="5008"/>
            <a:stretch/>
          </p:blipFill>
          <p:spPr>
            <a:xfrm>
              <a:off x="7590492" y="6093296"/>
              <a:ext cx="1518012" cy="757382"/>
            </a:xfrm>
            <a:prstGeom prst="rect">
              <a:avLst/>
            </a:prstGeom>
          </p:spPr>
        </p:pic>
        <p:pic>
          <p:nvPicPr>
            <p:cNvPr id="6" name="11 Imagen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" t="34483" r="7437" b="38161"/>
            <a:stretch/>
          </p:blipFill>
          <p:spPr>
            <a:xfrm>
              <a:off x="6339310" y="6369939"/>
              <a:ext cx="1251182" cy="3117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658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8280920" cy="432048"/>
          </a:xfrm>
        </p:spPr>
        <p:txBody>
          <a:bodyPr>
            <a:noAutofit/>
          </a:bodyPr>
          <a:lstStyle/>
          <a:p>
            <a:r>
              <a:rPr lang="es-CO" sz="1800" b="1" dirty="0" smtClean="0">
                <a:solidFill>
                  <a:srgbClr val="00B0F0"/>
                </a:solidFill>
              </a:rPr>
              <a:t>Recursos en salud mental sitio web</a:t>
            </a:r>
            <a:br>
              <a:rPr lang="es-CO" sz="1800" b="1" dirty="0" smtClean="0">
                <a:solidFill>
                  <a:srgbClr val="00B0F0"/>
                </a:solidFill>
              </a:rPr>
            </a:br>
            <a:r>
              <a:rPr lang="es-CO" sz="1800" b="1" dirty="0" smtClean="0">
                <a:solidFill>
                  <a:srgbClr val="00B0F0"/>
                </a:solidFill>
              </a:rPr>
              <a:t>Ministerio de Salud y Protección Social</a:t>
            </a:r>
            <a:endParaRPr lang="es-CO" sz="1800" b="1" dirty="0">
              <a:solidFill>
                <a:srgbClr val="00B0F0"/>
              </a:solidFill>
            </a:endParaRPr>
          </a:p>
        </p:txBody>
      </p:sp>
      <p:grpSp>
        <p:nvGrpSpPr>
          <p:cNvPr id="4" name="9 Grupo"/>
          <p:cNvGrpSpPr/>
          <p:nvPr/>
        </p:nvGrpSpPr>
        <p:grpSpPr>
          <a:xfrm>
            <a:off x="6339310" y="6093296"/>
            <a:ext cx="2769194" cy="757382"/>
            <a:chOff x="6339310" y="6093296"/>
            <a:chExt cx="2769194" cy="757382"/>
          </a:xfrm>
        </p:grpSpPr>
        <p:pic>
          <p:nvPicPr>
            <p:cNvPr id="5" name="10 Imagen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14" t="81187" r="3385" b="5008"/>
            <a:stretch/>
          </p:blipFill>
          <p:spPr>
            <a:xfrm>
              <a:off x="7590492" y="6093296"/>
              <a:ext cx="1518012" cy="757382"/>
            </a:xfrm>
            <a:prstGeom prst="rect">
              <a:avLst/>
            </a:prstGeom>
          </p:spPr>
        </p:pic>
        <p:pic>
          <p:nvPicPr>
            <p:cNvPr id="6" name="11 Imagen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" t="34483" r="7437" b="38161"/>
            <a:stretch/>
          </p:blipFill>
          <p:spPr>
            <a:xfrm>
              <a:off x="6339310" y="6369939"/>
              <a:ext cx="1251182" cy="311744"/>
            </a:xfrm>
            <a:prstGeom prst="rect">
              <a:avLst/>
            </a:prstGeom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9" t="21350" r="18901" b="4418"/>
          <a:stretch/>
        </p:blipFill>
        <p:spPr bwMode="auto">
          <a:xfrm>
            <a:off x="1054896" y="1312985"/>
            <a:ext cx="6942114" cy="4780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832332" y="738027"/>
            <a:ext cx="5762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/>
              <a:t> </a:t>
            </a:r>
            <a:r>
              <a:rPr lang="es-CO" sz="2400" b="1" u="sng" dirty="0">
                <a:hlinkClick r:id="rId5"/>
              </a:rPr>
              <a:t>www.minsalud.gov.co/prevención-suicidio 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214597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8280920" cy="432048"/>
          </a:xfrm>
        </p:spPr>
        <p:txBody>
          <a:bodyPr>
            <a:noAutofit/>
          </a:bodyPr>
          <a:lstStyle/>
          <a:p>
            <a:r>
              <a:rPr lang="es-CO" sz="1800" b="1" dirty="0" smtClean="0">
                <a:solidFill>
                  <a:srgbClr val="00B0F0"/>
                </a:solidFill>
              </a:rPr>
              <a:t>Recursos en salud mental sitio web</a:t>
            </a:r>
            <a:br>
              <a:rPr lang="es-CO" sz="1800" b="1" dirty="0" smtClean="0">
                <a:solidFill>
                  <a:srgbClr val="00B0F0"/>
                </a:solidFill>
              </a:rPr>
            </a:br>
            <a:r>
              <a:rPr lang="es-CO" sz="1800" b="1" dirty="0" smtClean="0">
                <a:solidFill>
                  <a:srgbClr val="00B0F0"/>
                </a:solidFill>
              </a:rPr>
              <a:t>Ministerio de Salud y Protección Social</a:t>
            </a:r>
            <a:endParaRPr lang="es-CO" sz="1800" b="1" dirty="0">
              <a:solidFill>
                <a:srgbClr val="00B0F0"/>
              </a:solidFill>
            </a:endParaRPr>
          </a:p>
        </p:txBody>
      </p:sp>
      <p:grpSp>
        <p:nvGrpSpPr>
          <p:cNvPr id="4" name="9 Grupo"/>
          <p:cNvGrpSpPr/>
          <p:nvPr/>
        </p:nvGrpSpPr>
        <p:grpSpPr>
          <a:xfrm>
            <a:off x="6339310" y="6093296"/>
            <a:ext cx="2769194" cy="757382"/>
            <a:chOff x="6339310" y="6093296"/>
            <a:chExt cx="2769194" cy="757382"/>
          </a:xfrm>
        </p:grpSpPr>
        <p:pic>
          <p:nvPicPr>
            <p:cNvPr id="5" name="10 Imagen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14" t="81187" r="3385" b="5008"/>
            <a:stretch/>
          </p:blipFill>
          <p:spPr>
            <a:xfrm>
              <a:off x="7590492" y="6093296"/>
              <a:ext cx="1518012" cy="757382"/>
            </a:xfrm>
            <a:prstGeom prst="rect">
              <a:avLst/>
            </a:prstGeom>
          </p:spPr>
        </p:pic>
        <p:pic>
          <p:nvPicPr>
            <p:cNvPr id="6" name="11 Imagen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" t="34483" r="7437" b="38161"/>
            <a:stretch/>
          </p:blipFill>
          <p:spPr>
            <a:xfrm>
              <a:off x="6339310" y="6369939"/>
              <a:ext cx="1251182" cy="311744"/>
            </a:xfrm>
            <a:prstGeom prst="rect">
              <a:avLst/>
            </a:prstGeom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10" y="1424300"/>
            <a:ext cx="6484542" cy="4668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2292733" y="836710"/>
            <a:ext cx="4410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u="sng" dirty="0">
                <a:hlinkClick r:id="rId5"/>
              </a:rPr>
              <a:t>www.minsalud.gov.co/depresion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324270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8280920" cy="432048"/>
          </a:xfrm>
        </p:spPr>
        <p:txBody>
          <a:bodyPr>
            <a:noAutofit/>
          </a:bodyPr>
          <a:lstStyle/>
          <a:p>
            <a:r>
              <a:rPr lang="es-CO" sz="1800" b="1" dirty="0" smtClean="0">
                <a:solidFill>
                  <a:srgbClr val="00B0F0"/>
                </a:solidFill>
              </a:rPr>
              <a:t>Recursos en salud mental sitio web</a:t>
            </a:r>
            <a:br>
              <a:rPr lang="es-CO" sz="1800" b="1" dirty="0" smtClean="0">
                <a:solidFill>
                  <a:srgbClr val="00B0F0"/>
                </a:solidFill>
              </a:rPr>
            </a:br>
            <a:r>
              <a:rPr lang="es-CO" sz="1800" b="1" dirty="0" smtClean="0">
                <a:solidFill>
                  <a:srgbClr val="00B0F0"/>
                </a:solidFill>
              </a:rPr>
              <a:t>Ministerio de Salud y Protección Social</a:t>
            </a:r>
            <a:endParaRPr lang="es-CO" sz="1800" b="1" dirty="0">
              <a:solidFill>
                <a:srgbClr val="00B0F0"/>
              </a:solidFill>
            </a:endParaRPr>
          </a:p>
        </p:txBody>
      </p:sp>
      <p:grpSp>
        <p:nvGrpSpPr>
          <p:cNvPr id="4" name="9 Grupo"/>
          <p:cNvGrpSpPr/>
          <p:nvPr/>
        </p:nvGrpSpPr>
        <p:grpSpPr>
          <a:xfrm>
            <a:off x="6339310" y="6093296"/>
            <a:ext cx="2769194" cy="757382"/>
            <a:chOff x="6339310" y="6093296"/>
            <a:chExt cx="2769194" cy="757382"/>
          </a:xfrm>
        </p:grpSpPr>
        <p:pic>
          <p:nvPicPr>
            <p:cNvPr id="5" name="10 Imagen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14" t="81187" r="3385" b="5008"/>
            <a:stretch/>
          </p:blipFill>
          <p:spPr>
            <a:xfrm>
              <a:off x="7590492" y="6093296"/>
              <a:ext cx="1518012" cy="757382"/>
            </a:xfrm>
            <a:prstGeom prst="rect">
              <a:avLst/>
            </a:prstGeom>
          </p:spPr>
        </p:pic>
        <p:pic>
          <p:nvPicPr>
            <p:cNvPr id="6" name="11 Imagen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" t="34483" r="7437" b="38161"/>
            <a:stretch/>
          </p:blipFill>
          <p:spPr>
            <a:xfrm>
              <a:off x="6339310" y="6369939"/>
              <a:ext cx="1251182" cy="311744"/>
            </a:xfrm>
            <a:prstGeom prst="rect">
              <a:avLst/>
            </a:prstGeom>
          </p:spPr>
        </p:pic>
      </p:grpSp>
      <p:sp>
        <p:nvSpPr>
          <p:cNvPr id="3" name="2 Rectángulo"/>
          <p:cNvSpPr/>
          <p:nvPr/>
        </p:nvSpPr>
        <p:spPr>
          <a:xfrm>
            <a:off x="467544" y="76470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u="sng" dirty="0">
                <a:hlinkClick r:id="rId4"/>
              </a:rPr>
              <a:t>https://www.minsalud.gov.co/salud/publica/SMental/Paginas/gestion-integrada-para-la-salud-mental.aspx</a:t>
            </a:r>
            <a:r>
              <a:rPr lang="es-CO" sz="2000" b="1" dirty="0"/>
              <a:t> </a:t>
            </a:r>
            <a:endParaRPr lang="es-CO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31967"/>
            <a:ext cx="7272808" cy="456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9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39</Words>
  <Application>Microsoft Office PowerPoint</Application>
  <PresentationFormat>Presentación en pantalla (4:3)</PresentationFormat>
  <Paragraphs>23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Tema de Office</vt:lpstr>
      <vt:lpstr>Recursos en salud mental Repositorio Institucional Digital – RID  Ministerio de Salud y Protección Social</vt:lpstr>
      <vt:lpstr>Recursos en salud mental sitio web Ministerio de Salud y Protección Social</vt:lpstr>
      <vt:lpstr>Recursos en salud mental sitio web Ministerio de Salud y Protección Social</vt:lpstr>
      <vt:lpstr>Recursos en salud mental sitio web Ministerio de Salud y Protección Social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Recursos en salud mental Repositorio Institucional Digital – RID  Ministerio de Salud y Protección Social</dc:title>
  <dc:creator>Rodrigo Lopera Isaza</dc:creator>
  <cp:lastModifiedBy>DIANA CAROLINA URBINA VANEGAS</cp:lastModifiedBy>
  <cp:revision>3</cp:revision>
  <dcterms:created xsi:type="dcterms:W3CDTF">2018-02-15T14:23:42Z</dcterms:created>
  <dcterms:modified xsi:type="dcterms:W3CDTF">2018-03-13T16:51:42Z</dcterms:modified>
</cp:coreProperties>
</file>